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sldIdLst>
    <p:sldId id="257" r:id="rId2"/>
    <p:sldId id="312" r:id="rId3"/>
    <p:sldId id="376" r:id="rId4"/>
    <p:sldId id="375" r:id="rId5"/>
    <p:sldId id="336" r:id="rId6"/>
    <p:sldId id="387" r:id="rId7"/>
    <p:sldId id="388" r:id="rId8"/>
    <p:sldId id="395" r:id="rId9"/>
    <p:sldId id="366" r:id="rId10"/>
    <p:sldId id="381" r:id="rId11"/>
    <p:sldId id="343" r:id="rId12"/>
    <p:sldId id="377" r:id="rId13"/>
    <p:sldId id="367" r:id="rId14"/>
    <p:sldId id="397" r:id="rId15"/>
    <p:sldId id="398" r:id="rId16"/>
    <p:sldId id="399" r:id="rId17"/>
    <p:sldId id="344" r:id="rId18"/>
    <p:sldId id="351" r:id="rId19"/>
    <p:sldId id="346" r:id="rId20"/>
    <p:sldId id="396" r:id="rId21"/>
    <p:sldId id="350" r:id="rId22"/>
    <p:sldId id="359" r:id="rId23"/>
    <p:sldId id="372" r:id="rId24"/>
    <p:sldId id="362" r:id="rId25"/>
    <p:sldId id="368" r:id="rId26"/>
    <p:sldId id="369" r:id="rId27"/>
    <p:sldId id="383" r:id="rId28"/>
    <p:sldId id="354" r:id="rId29"/>
    <p:sldId id="355" r:id="rId30"/>
    <p:sldId id="356" r:id="rId31"/>
    <p:sldId id="392" r:id="rId32"/>
    <p:sldId id="389" r:id="rId33"/>
    <p:sldId id="390" r:id="rId34"/>
    <p:sldId id="391" r:id="rId35"/>
    <p:sldId id="393" r:id="rId36"/>
    <p:sldId id="345" r:id="rId37"/>
    <p:sldId id="342" r:id="rId38"/>
    <p:sldId id="353" r:id="rId39"/>
    <p:sldId id="357" r:id="rId40"/>
    <p:sldId id="363" r:id="rId41"/>
    <p:sldId id="358" r:id="rId42"/>
    <p:sldId id="360" r:id="rId43"/>
    <p:sldId id="361" r:id="rId44"/>
    <p:sldId id="364" r:id="rId45"/>
    <p:sldId id="365" r:id="rId46"/>
    <p:sldId id="373" r:id="rId47"/>
    <p:sldId id="370" r:id="rId48"/>
    <p:sldId id="374" r:id="rId49"/>
    <p:sldId id="379" r:id="rId50"/>
    <p:sldId id="380" r:id="rId51"/>
    <p:sldId id="382" r:id="rId52"/>
    <p:sldId id="386" r:id="rId53"/>
    <p:sldId id="378" r:id="rId54"/>
    <p:sldId id="384" r:id="rId55"/>
    <p:sldId id="385" r:id="rId56"/>
    <p:sldId id="394" r:id="rId57"/>
    <p:sldId id="348" r:id="rId58"/>
    <p:sldId id="371" r:id="rId59"/>
    <p:sldId id="311" r:id="rId60"/>
    <p:sldId id="310" r:id="rId61"/>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89" autoAdjust="0"/>
    <p:restoredTop sz="94674"/>
  </p:normalViewPr>
  <p:slideViewPr>
    <p:cSldViewPr snapToGrid="0" snapToObjects="1" showGuides="1">
      <p:cViewPr varScale="1">
        <p:scale>
          <a:sx n="107" d="100"/>
          <a:sy n="107" d="100"/>
        </p:scale>
        <p:origin x="2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1/10/2024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Early Detection of Alzheimer’s Disease</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r>
              <a:rPr lang="en-US" sz="4000" b="0" dirty="0"/>
              <a:t>Early Detection of Alzheimer’s disease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6638544" cy="656770"/>
          </a:xfrm>
        </p:spPr>
        <p:txBody>
          <a:bodyPr/>
          <a:lstStyle/>
          <a:p>
            <a:r>
              <a:rPr lang="en-US" dirty="0"/>
              <a:t>Ramin Nourizadeh</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6" y="2642314"/>
            <a:ext cx="3505428"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Clinical-demographic characteristics of population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pic>
        <p:nvPicPr>
          <p:cNvPr id="5" name="Picture 4">
            <a:extLst>
              <a:ext uri="{FF2B5EF4-FFF2-40B4-BE49-F238E27FC236}">
                <a16:creationId xmlns:a16="http://schemas.microsoft.com/office/drawing/2014/main" id="{204DE3A6-5B19-4F7E-B208-7CAF569BE36E}"/>
              </a:ext>
            </a:extLst>
          </p:cNvPr>
          <p:cNvPicPr/>
          <p:nvPr/>
        </p:nvPicPr>
        <p:blipFill>
          <a:blip r:embed="rId2"/>
          <a:stretch>
            <a:fillRect/>
          </a:stretch>
        </p:blipFill>
        <p:spPr>
          <a:xfrm>
            <a:off x="3929064" y="1364276"/>
            <a:ext cx="6934196" cy="2556076"/>
          </a:xfrm>
          <a:prstGeom prst="rect">
            <a:avLst/>
          </a:prstGeom>
        </p:spPr>
      </p:pic>
    </p:spTree>
    <p:extLst>
      <p:ext uri="{BB962C8B-B14F-4D97-AF65-F5344CB8AC3E}">
        <p14:creationId xmlns:p14="http://schemas.microsoft.com/office/powerpoint/2010/main" val="464166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 EEG changes related to AD progression into four main categories: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slowing,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complexity reduction,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synchronization decrement and </a:t>
            </a:r>
          </a:p>
          <a:p>
            <a:pPr lvl="1">
              <a:lnSpc>
                <a:spcPct val="107000"/>
              </a:lnSpc>
              <a:spcAft>
                <a:spcPts val="800"/>
              </a:spcAft>
            </a:pPr>
            <a:r>
              <a:rPr lang="en-US" b="0" i="0" dirty="0" err="1">
                <a:solidFill>
                  <a:srgbClr val="000000"/>
                </a:solidFill>
                <a:effectLst/>
                <a:latin typeface="WarnockPro-Regular"/>
                <a:ea typeface="Calibri" panose="020F0502020204030204" pitchFamily="34" charset="0"/>
                <a:cs typeface="Arial" panose="020B0604020202020204" pitchFamily="34" charset="0"/>
              </a:rPr>
              <a:t>neuromodulatory</a:t>
            </a:r>
            <a:r>
              <a:rPr lang="en-US" b="0" i="0" dirty="0">
                <a:solidFill>
                  <a:srgbClr val="000000"/>
                </a:solidFill>
                <a:effectLst/>
                <a:latin typeface="WarnockPro-Regular"/>
                <a:ea typeface="Calibri" panose="020F0502020204030204" pitchFamily="34" charset="0"/>
                <a:cs typeface="Arial" panose="020B0604020202020204" pitchFamily="34" charset="0"/>
              </a:rPr>
              <a:t> deficit</a:t>
            </a:r>
          </a:p>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These effects include EEG slowing, loss of synchronization, and complexity reduction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4071759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Electroencephalography signals (EEG) are a method of detecting electrical activity in the brain</a:t>
            </a:r>
          </a:p>
          <a:p>
            <a:pPr>
              <a:lnSpc>
                <a:spcPct val="107000"/>
              </a:lnSpc>
              <a:spcAft>
                <a:spcPts val="800"/>
              </a:spcAft>
            </a:pPr>
            <a:r>
              <a:rPr lang="en-US" dirty="0"/>
              <a:t>changes can include increased slow brainwaves (delta and theta waves) [20] and decreased faster waves (alpha and beta waves)</a:t>
            </a:r>
          </a:p>
          <a:p>
            <a:pPr>
              <a:lnSpc>
                <a:spcPct val="107000"/>
              </a:lnSpc>
              <a:spcAft>
                <a:spcPts val="800"/>
              </a:spcAft>
            </a:pPr>
            <a:r>
              <a:rPr lang="en-US" dirty="0">
                <a:solidFill>
                  <a:srgbClr val="000000"/>
                </a:solidFill>
                <a:latin typeface="WarnockPro-Regular"/>
                <a:ea typeface="Calibri" panose="020F0502020204030204" pitchFamily="34" charset="0"/>
                <a:cs typeface="Arial" panose="020B0604020202020204" pitchFamily="34" charset="0"/>
              </a:rPr>
              <a:t>an increased Theta/Alpha ratio has also been reported for subjects with mild AD</a:t>
            </a:r>
          </a:p>
          <a:p>
            <a:pPr>
              <a:lnSpc>
                <a:spcPct val="107000"/>
              </a:lnSpc>
              <a:spcAft>
                <a:spcPts val="800"/>
              </a:spcAft>
            </a:pPr>
            <a:r>
              <a:rPr lang="en-US" dirty="0"/>
              <a:t>can be used to monitor changes in brain activity associated with the progression of the disease and help doctors adjust treatments and make better decisions.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2883141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2333343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solidFill>
                  <a:srgbClr val="000000"/>
                </a:solidFill>
                <a:effectLst/>
                <a:latin typeface="AdvP932A"/>
                <a:ea typeface="Calibri" panose="020F0502020204030204" pitchFamily="34" charset="0"/>
                <a:cs typeface="Arial" panose="020B0604020202020204" pitchFamily="34" charset="0"/>
              </a:rPr>
              <a:t>With a standard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the average </a:t>
            </a:r>
            <a:r>
              <a:rPr lang="en-US" sz="1800" dirty="0" err="1">
                <a:solidFill>
                  <a:srgbClr val="000000"/>
                </a:solidFill>
                <a:effectLst/>
                <a:latin typeface="AdvP932A"/>
                <a:ea typeface="Calibri" panose="020F0502020204030204" pitchFamily="34" charset="0"/>
                <a:cs typeface="Arial" panose="020B0604020202020204" pitchFamily="34" charset="0"/>
              </a:rPr>
              <a:t>intersensor</a:t>
            </a:r>
            <a:r>
              <a:rPr lang="en-US" sz="1800" dirty="0">
                <a:solidFill>
                  <a:srgbClr val="000000"/>
                </a:solidFill>
                <a:effectLst/>
                <a:latin typeface="AdvP932A"/>
                <a:ea typeface="Calibri" panose="020F0502020204030204" pitchFamily="34" charset="0"/>
                <a:cs typeface="Arial" panose="020B0604020202020204" pitchFamily="34" charset="0"/>
              </a:rPr>
              <a:t> distance is 7cm. Achieving a 1 to 2cm sampling density would require 500 EEG channels distributed uniformly over the scalp. High-density-EEG (HD-EEG) offers a high temporal resolution, typical of EEG, in conjunction with a high spatial resolution (</a:t>
            </a:r>
            <a:r>
              <a:rPr lang="en-US" sz="1800" dirty="0">
                <a:solidFill>
                  <a:srgbClr val="00699D"/>
                </a:solidFill>
                <a:effectLst/>
                <a:latin typeface="AdvP932A"/>
                <a:ea typeface="Calibri" panose="020F0502020204030204" pitchFamily="34" charset="0"/>
                <a:cs typeface="Arial" panose="020B0604020202020204" pitchFamily="34" charset="0"/>
              </a:rPr>
              <a:t>Fig. 8</a:t>
            </a:r>
            <a:r>
              <a:rPr lang="en-US" sz="1800" dirty="0">
                <a:solidFill>
                  <a:srgbClr val="000000"/>
                </a:solidFill>
                <a:effectLst/>
                <a:latin typeface="AdvP932A"/>
                <a:ea typeface="Calibri" panose="020F0502020204030204" pitchFamily="34" charset="0"/>
                <a:cs typeface="Arial" panose="020B0604020202020204" pitchFamily="34" charset="0"/>
              </a:rPr>
              <a:t>). HD-EEG with 256 channels provides adequate approximate spatial sampling </a:t>
            </a:r>
            <a:r>
              <a:rPr lang="en-US" sz="1800" dirty="0">
                <a:solidFill>
                  <a:srgbClr val="00699D"/>
                </a:solidFill>
                <a:effectLst/>
                <a:latin typeface="AdvP932A"/>
                <a:ea typeface="Calibri" panose="020F0502020204030204" pitchFamily="34" charset="0"/>
                <a:cs typeface="Arial" panose="020B0604020202020204" pitchFamily="34" charset="0"/>
              </a:rPr>
              <a:t>[23,24]</a:t>
            </a:r>
            <a:r>
              <a:rPr lang="en-US" sz="1800" dirty="0">
                <a:solidFill>
                  <a:srgbClr val="000000"/>
                </a:solidFill>
                <a:effectLst/>
                <a:latin typeface="AdvP932A"/>
                <a:ea typeface="Calibri" panose="020F0502020204030204" pitchFamily="34" charset="0"/>
                <a:cs typeface="Arial" panose="020B0604020202020204" pitchFamily="34" charset="0"/>
              </a:rPr>
              <a:t>. An example of high-density EEG recording is shown</a:t>
            </a:r>
          </a:p>
          <a:p>
            <a:r>
              <a:rPr lang="en-US" sz="1800" dirty="0">
                <a:solidFill>
                  <a:srgbClr val="000000"/>
                </a:solidFill>
                <a:effectLst/>
                <a:latin typeface="AdvP43AD6E"/>
                <a:ea typeface="Calibri" panose="020F0502020204030204" pitchFamily="34" charset="0"/>
                <a:cs typeface="Arial" panose="020B0604020202020204" pitchFamily="34" charset="0"/>
              </a:rPr>
              <a:t>High-density 256 channels EEG recording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5" name="Picture 4">
            <a:extLst>
              <a:ext uri="{FF2B5EF4-FFF2-40B4-BE49-F238E27FC236}">
                <a16:creationId xmlns:a16="http://schemas.microsoft.com/office/drawing/2014/main" id="{AA54DE5C-3318-4753-B4AF-CDBF433B88CF}"/>
              </a:ext>
            </a:extLst>
          </p:cNvPr>
          <p:cNvPicPr/>
          <p:nvPr/>
        </p:nvPicPr>
        <p:blipFill>
          <a:blip r:embed="rId2"/>
          <a:stretch>
            <a:fillRect/>
          </a:stretch>
        </p:blipFill>
        <p:spPr>
          <a:xfrm>
            <a:off x="6096000" y="2219584"/>
            <a:ext cx="3963334" cy="2418831"/>
          </a:xfrm>
          <a:prstGeom prst="rect">
            <a:avLst/>
          </a:prstGeom>
        </p:spPr>
      </p:pic>
    </p:spTree>
    <p:extLst>
      <p:ext uri="{BB962C8B-B14F-4D97-AF65-F5344CB8AC3E}">
        <p14:creationId xmlns:p14="http://schemas.microsoft.com/office/powerpoint/2010/main" val="60229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solidFill>
                  <a:srgbClr val="000000"/>
                </a:solidFill>
                <a:effectLst/>
                <a:latin typeface="AdvP43AD6E"/>
                <a:ea typeface="Calibri" panose="020F0502020204030204" pitchFamily="34" charset="0"/>
                <a:cs typeface="Arial" panose="020B0604020202020204" pitchFamily="34" charset="0"/>
              </a:rPr>
              <a:t>A 30 s sample of high-density 256 channels EEG recording</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6" name="Picture 5">
            <a:extLst>
              <a:ext uri="{FF2B5EF4-FFF2-40B4-BE49-F238E27FC236}">
                <a16:creationId xmlns:a16="http://schemas.microsoft.com/office/drawing/2014/main" id="{267728A4-D305-41F3-AF3A-B4A7A6802CF3}"/>
              </a:ext>
            </a:extLst>
          </p:cNvPr>
          <p:cNvPicPr/>
          <p:nvPr/>
        </p:nvPicPr>
        <p:blipFill>
          <a:blip r:embed="rId2"/>
          <a:stretch>
            <a:fillRect/>
          </a:stretch>
        </p:blipFill>
        <p:spPr>
          <a:xfrm>
            <a:off x="6615766" y="2187880"/>
            <a:ext cx="2851150" cy="1979930"/>
          </a:xfrm>
          <a:prstGeom prst="rect">
            <a:avLst/>
          </a:prstGeom>
        </p:spPr>
      </p:pic>
    </p:spTree>
    <p:extLst>
      <p:ext uri="{BB962C8B-B14F-4D97-AF65-F5344CB8AC3E}">
        <p14:creationId xmlns:p14="http://schemas.microsoft.com/office/powerpoint/2010/main" val="1212219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effectLst/>
                <a:latin typeface="MinionLT-Regular"/>
                <a:ea typeface="Calibri" panose="020F0502020204030204" pitchFamily="34" charset="0"/>
                <a:cs typeface="Arial" panose="020B0604020202020204" pitchFamily="34" charset="0"/>
              </a:rPr>
              <a:t>3D scalp topography of the power of the EEG recording is shown </a:t>
            </a:r>
          </a:p>
          <a:p>
            <a:r>
              <a:rPr lang="en-US" sz="1800" dirty="0">
                <a:effectLst/>
                <a:latin typeface="MinionLT-Regular"/>
                <a:ea typeface="Calibri" panose="020F0502020204030204" pitchFamily="34" charset="0"/>
                <a:cs typeface="Arial" panose="020B0604020202020204" pitchFamily="34" charset="0"/>
              </a:rPr>
              <a:t>standard 19 channels</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7" name="Picture 6">
            <a:extLst>
              <a:ext uri="{FF2B5EF4-FFF2-40B4-BE49-F238E27FC236}">
                <a16:creationId xmlns:a16="http://schemas.microsoft.com/office/drawing/2014/main" id="{2D6FDA26-7C0D-42F8-B9CA-EBA9DB6BEB3F}"/>
              </a:ext>
            </a:extLst>
          </p:cNvPr>
          <p:cNvPicPr/>
          <p:nvPr/>
        </p:nvPicPr>
        <p:blipFill>
          <a:blip r:embed="rId2"/>
          <a:stretch>
            <a:fillRect/>
          </a:stretch>
        </p:blipFill>
        <p:spPr>
          <a:xfrm>
            <a:off x="5472953" y="1339103"/>
            <a:ext cx="5943600" cy="1786890"/>
          </a:xfrm>
          <a:prstGeom prst="rect">
            <a:avLst/>
          </a:prstGeom>
        </p:spPr>
      </p:pic>
    </p:spTree>
    <p:extLst>
      <p:ext uri="{BB962C8B-B14F-4D97-AF65-F5344CB8AC3E}">
        <p14:creationId xmlns:p14="http://schemas.microsoft.com/office/powerpoint/2010/main" val="3316134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Patients with MCI and AD generally showed decreased alpha/beta power and increased theta/delta power in a broad range of brain regions such as frontal, temporal, parietal, and occipital areas</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899632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stated that 30% of people are misdiagnosed</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p>
          <a:p>
            <a:r>
              <a:rPr lang="en-US" dirty="0"/>
              <a:t>EEG can capture neural events in the order of milliseconds , but its spatial resolution is limited by the number of electrodes used to record the electrical activity of the brain.</a:t>
            </a:r>
          </a:p>
          <a:p>
            <a:r>
              <a:rPr lang="en-US" sz="1800" dirty="0">
                <a:solidFill>
                  <a:srgbClr val="000000"/>
                </a:solidFill>
                <a:effectLst/>
                <a:latin typeface="AdvP932A"/>
                <a:ea typeface="Calibri" panose="020F0502020204030204" pitchFamily="34" charset="0"/>
                <a:cs typeface="Arial" panose="020B0604020202020204" pitchFamily="34" charset="0"/>
              </a:rPr>
              <a:t>EEG is noisy and nonstationary multivariate time series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3848341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 to Protein</a:t>
            </a:r>
          </a:p>
          <a:p>
            <a:r>
              <a:rPr lang="en-US" dirty="0"/>
              <a:t>Recent advances in protein design, </a:t>
            </a:r>
          </a:p>
          <a:p>
            <a:pPr lvl="1"/>
            <a:r>
              <a:rPr lang="en-US" dirty="0"/>
              <a:t>shifting from a physical-based function paradigm to one that uses deep learning</a:t>
            </a:r>
          </a:p>
          <a:p>
            <a:r>
              <a:rPr lang="en-US" dirty="0"/>
              <a:t>Discuss challenges to the design of marketable proteins with controllable properties.</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The EEG electrode placement was standardized in a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which is a method to describe the location of electrodes over the scalp. This system is based on the relationship between the location of the electrode and underlying brain lobes. The distances between adjacent electrodes are either 10% or 20% of the total front-back (nasion-inion) or right-left distance of the skull.</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588940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 wavelet transform reveals important information in a signal</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time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frequency domain through analysis of frequency components.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4202758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Considering the complexity of EEG signals, classifier models should be reduced to more straightforward features that can be calculated.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157909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four stages: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data acquisition,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signal denoising,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feature extraction,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classification.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785677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The five frequency bands of B were defined as:</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Delta: 0.5 – 4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Theta: 4 – 8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Alpha: 8 – 13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Beta: 13-25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Gamma: 25-45 Hz</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04118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3457575" y="1776174"/>
            <a:ext cx="7639050" cy="3967401"/>
          </a:xfrm>
          <a:prstGeom prst="rect">
            <a:avLst/>
          </a:prstGeom>
        </p:spPr>
      </p:pic>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Block diagram AD diagnosis DEL model </a:t>
            </a:r>
            <a:endParaRPr lang="en-US" dirty="0">
              <a:solidFill>
                <a:srgbClr val="000000"/>
              </a:solidFill>
              <a:effectLst/>
              <a:latin typeface="CharisSI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1565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Alzheimer Disease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(AD) </a:t>
            </a:r>
            <a:r>
              <a:rPr lang="en-US" sz="1800" dirty="0">
                <a:solidFill>
                  <a:srgbClr val="000000"/>
                </a:solidFill>
                <a:effectLst/>
                <a:latin typeface="STIX-Regular"/>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8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8ACDDC-DE0C-474A-A51D-9ADA2836013D}"/>
              </a:ext>
            </a:extLst>
          </p:cNvPr>
          <p:cNvPicPr/>
          <p:nvPr/>
        </p:nvPicPr>
        <p:blipFill>
          <a:blip r:embed="rId2"/>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Sample EEG recordings of subject 1. (top) 5 s window of raw EEG signal. (bottom) Same window after preprocessing.</a:t>
            </a: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09A92D0-2FDF-4AD4-946C-00C730C76F86}"/>
              </a:ext>
            </a:extLst>
          </p:cNvPr>
          <p:cNvPicPr/>
          <p:nvPr/>
        </p:nvPicPr>
        <p:blipFill>
          <a:blip r:embed="rId2"/>
          <a:stretch>
            <a:fillRect/>
          </a:stretch>
        </p:blipFill>
        <p:spPr>
          <a:xfrm>
            <a:off x="4495800" y="515303"/>
            <a:ext cx="5943600" cy="6198870"/>
          </a:xfrm>
          <a:prstGeom prst="rect">
            <a:avLst/>
          </a:prstGeom>
        </p:spPr>
      </p:pic>
    </p:spTree>
    <p:extLst>
      <p:ext uri="{BB962C8B-B14F-4D97-AF65-F5344CB8AC3E}">
        <p14:creationId xmlns:p14="http://schemas.microsoft.com/office/powerpoint/2010/main" val="4161290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decompose it into other frequency bands, such as delta, theta, alpha, beta, and gamma</a:t>
            </a:r>
          </a:p>
          <a:p>
            <a:pPr>
              <a:lnSpc>
                <a:spcPct val="107000"/>
              </a:lnSpc>
              <a:spcAft>
                <a:spcPts val="800"/>
              </a:spcAft>
            </a:pPr>
            <a:r>
              <a:rPr lang="en-US" dirty="0"/>
              <a:t>Each frequency band represents a diverse range of electrical activity in the brain</a:t>
            </a:r>
            <a:endParaRPr lang="en-US" dirty="0">
              <a:solidFill>
                <a:srgbClr val="000000"/>
              </a:solidFill>
              <a:latin typeface="CharisSIL"/>
              <a:ea typeface="Calibri" panose="020F0502020204030204" pitchFamily="34" charset="0"/>
              <a:cs typeface="Arial" panose="020B0604020202020204" pitchFamily="34" charset="0"/>
            </a:endParaRPr>
          </a:p>
          <a:p>
            <a:pPr lvl="1">
              <a:lnSpc>
                <a:spcPct val="107000"/>
              </a:lnSpc>
              <a:spcAft>
                <a:spcPts val="800"/>
              </a:spcAft>
            </a:pPr>
            <a:r>
              <a:rPr lang="en-US" dirty="0"/>
              <a:t>delta band </a:t>
            </a:r>
            <a:r>
              <a:rPr lang="en-US" dirty="0">
                <a:solidFill>
                  <a:srgbClr val="000000"/>
                </a:solidFill>
                <a:latin typeface="CharisSIL"/>
                <a:ea typeface="Calibri" panose="020F0502020204030204" pitchFamily="34" charset="0"/>
                <a:cs typeface="Arial" panose="020B0604020202020204" pitchFamily="34" charset="0"/>
              </a:rPr>
              <a:t>:0.5-4 Hz, deep sleep and the maintenance of bodily functions</a:t>
            </a:r>
          </a:p>
          <a:p>
            <a:pPr lvl="1">
              <a:lnSpc>
                <a:spcPct val="107000"/>
              </a:lnSpc>
              <a:spcAft>
                <a:spcPts val="800"/>
              </a:spcAft>
            </a:pPr>
            <a:r>
              <a:rPr lang="en-US" dirty="0"/>
              <a:t>alpha band</a:t>
            </a:r>
            <a:r>
              <a:rPr lang="en-US" dirty="0">
                <a:solidFill>
                  <a:srgbClr val="000000"/>
                </a:solidFill>
                <a:latin typeface="CharisSIL"/>
                <a:ea typeface="Calibri" panose="020F0502020204030204" pitchFamily="34" charset="0"/>
                <a:cs typeface="Arial" panose="020B0604020202020204" pitchFamily="34" charset="0"/>
              </a:rPr>
              <a:t>:8-13 Hz, attentional processes and relaxation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170909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529013"/>
          </a:xfrm>
        </p:spPr>
        <p:txBody>
          <a:bodyPr/>
          <a:lstStyle/>
          <a:p>
            <a:pPr>
              <a:lnSpc>
                <a:spcPct val="107000"/>
              </a:lnSpc>
              <a:spcAft>
                <a:spcPts val="800"/>
              </a:spcAft>
            </a:pPr>
            <a:r>
              <a:rPr lang="en-US" dirty="0"/>
              <a:t>usually 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(DWT)  </a:t>
            </a:r>
          </a:p>
          <a:p>
            <a:pPr lvl="1">
              <a:lnSpc>
                <a:spcPct val="107000"/>
              </a:lnSpc>
              <a:spcAft>
                <a:spcPts val="800"/>
              </a:spcAft>
            </a:pPr>
            <a:r>
              <a:rPr lang="en-US" dirty="0"/>
              <a:t>Empirical Mode Decomposition (EMD)</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342784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Stages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it has been established that SCD can occur at late stages of preclinical AD, before MCI is reached. This phase can be also referred to as pre-MCI or </a:t>
            </a:r>
            <a:r>
              <a:rPr lang="en-US" sz="1800" b="0" i="0" dirty="0" err="1">
                <a:solidFill>
                  <a:srgbClr val="000000"/>
                </a:solidFill>
                <a:effectLst/>
                <a:latin typeface="WarnockPro-Regular"/>
                <a:ea typeface="Calibri" panose="020F0502020204030204" pitchFamily="34" charset="0"/>
                <a:cs typeface="Arial" panose="020B0604020202020204" pitchFamily="34" charset="0"/>
              </a:rPr>
              <a:t>preprodromal</a:t>
            </a:r>
            <a:r>
              <a:rPr lang="en-US" sz="1800" b="0" i="0" dirty="0">
                <a:solidFill>
                  <a:srgbClr val="000000"/>
                </a:solidFill>
                <a:effectLst/>
                <a:latin typeface="WarnockPro-Regular"/>
                <a:ea typeface="Calibri" panose="020F0502020204030204" pitchFamily="34" charset="0"/>
                <a:cs typeface="Arial" panose="020B0604020202020204" pitchFamily="34" charset="0"/>
              </a:rPr>
              <a:t> AD.</a:t>
            </a:r>
          </a:p>
          <a:p>
            <a:r>
              <a:rPr lang="en-US" dirty="0"/>
              <a:t>probability of Aβ positivity of up to 0.75 for patients with MCI and of 0.60 for SCD subjects</a:t>
            </a:r>
          </a:p>
        </p:txBody>
      </p:sp>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After the transformation or analysis of EEG data with one of the following features are usually extracted to be fed to a Machine Learning framework for automatic detection, prediction, severity assessment, or evaluation of the given EEG task</a:t>
            </a:r>
          </a:p>
          <a:p>
            <a:pPr lvl="1">
              <a:lnSpc>
                <a:spcPct val="107000"/>
              </a:lnSpc>
              <a:spcAft>
                <a:spcPts val="800"/>
              </a:spcAft>
            </a:pPr>
            <a:r>
              <a:rPr lang="en-US" dirty="0"/>
              <a:t>abovementioned methodologies, </a:t>
            </a:r>
          </a:p>
          <a:p>
            <a:pPr lvl="1">
              <a:lnSpc>
                <a:spcPct val="107000"/>
              </a:lnSpc>
              <a:spcAft>
                <a:spcPts val="800"/>
              </a:spcAft>
            </a:pPr>
            <a:r>
              <a:rPr lang="en-US" dirty="0"/>
              <a:t>band power, </a:t>
            </a:r>
          </a:p>
          <a:p>
            <a:pPr lvl="1">
              <a:lnSpc>
                <a:spcPct val="107000"/>
              </a:lnSpc>
              <a:spcAft>
                <a:spcPts val="800"/>
              </a:spcAft>
            </a:pPr>
            <a:r>
              <a:rPr lang="en-US" dirty="0"/>
              <a:t>entropy, </a:t>
            </a:r>
          </a:p>
          <a:p>
            <a:pPr lvl="1">
              <a:lnSpc>
                <a:spcPct val="107000"/>
              </a:lnSpc>
              <a:spcAft>
                <a:spcPts val="800"/>
              </a:spcAft>
            </a:pPr>
            <a:r>
              <a:rPr lang="en-US" dirty="0"/>
              <a:t>fractal dimension, or </a:t>
            </a:r>
          </a:p>
          <a:p>
            <a:pPr lvl="1">
              <a:lnSpc>
                <a:spcPct val="107000"/>
              </a:lnSpc>
              <a:spcAft>
                <a:spcPts val="800"/>
              </a:spcAft>
            </a:pPr>
            <a:r>
              <a:rPr lang="en-US" dirty="0"/>
              <a:t>statistical</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3379455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right choice of the feature selection method removed up to 82% of the EEG spectral features and increased the accuracy of the classifier more than 17%</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724238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Event-related potentials (ERP)</a:t>
            </a: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ERP are electric potentials elicited in the brain as a response to an auditory or visual stimulus.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000000"/>
                </a:solidFill>
                <a:effectLst/>
                <a:latin typeface="MinionLT-Regular"/>
                <a:ea typeface="Calibri" panose="020F0502020204030204" pitchFamily="34" charset="0"/>
                <a:cs typeface="Arial" panose="020B0604020202020204" pitchFamily="34" charset="0"/>
              </a:rPr>
              <a:t>Complexity</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Brain activity in MCI and AD patients has lower complexity and irregularity compared to HC</a:t>
            </a:r>
            <a:endParaRPr lang="fa-IR" sz="1800" dirty="0">
              <a:solidFill>
                <a:srgbClr val="000000"/>
              </a:solidFill>
              <a:effectLst/>
              <a:latin typeface="MinionLT-Regular"/>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time domain features for AD detection</a:t>
            </a:r>
          </a:p>
        </p:txBody>
      </p:sp>
    </p:spTree>
    <p:extLst>
      <p:ext uri="{BB962C8B-B14F-4D97-AF65-F5344CB8AC3E}">
        <p14:creationId xmlns:p14="http://schemas.microsoft.com/office/powerpoint/2010/main" val="22023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Coherence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This metric evaluates the synchrony between two signals. More formally, coherence refers to the normalized covariance of two signals in the spectral domain.</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Times-Roman"/>
                <a:ea typeface="Calibri" panose="020F0502020204030204" pitchFamily="34" charset="0"/>
                <a:cs typeface="Arial" panose="020B0604020202020204" pitchFamily="34" charset="0"/>
              </a:rPr>
              <a:t>In literature, authors have reported an increase of coherence in delta and theta rhythms, and a decrease in alpha and beta rhythms in MCI and AD</a:t>
            </a:r>
            <a:endParaRPr lang="fa-IR" sz="1800" dirty="0">
              <a:solidFill>
                <a:srgbClr val="000000"/>
              </a:solidFill>
              <a:effectLst/>
              <a:latin typeface="Times-Roman"/>
              <a:ea typeface="Calibri" panose="020F0502020204030204" pitchFamily="34" charset="0"/>
              <a:cs typeface="Arial" panose="020B0604020202020204" pitchFamily="34" charset="0"/>
            </a:endParaRPr>
          </a:p>
          <a:p>
            <a:pPr>
              <a:lnSpc>
                <a:spcPct val="107000"/>
              </a:lnSpc>
              <a:spcAft>
                <a:spcPts val="800"/>
              </a:spcAft>
            </a:pPr>
            <a:r>
              <a:rPr lang="en-US" i="1" dirty="0">
                <a:solidFill>
                  <a:srgbClr val="000000"/>
                </a:solidFill>
                <a:effectLst/>
                <a:latin typeface="Times-Italic"/>
                <a:ea typeface="Calibri" panose="020F0502020204030204" pitchFamily="34" charset="0"/>
                <a:cs typeface="Arial" panose="020B0604020202020204" pitchFamily="34" charset="0"/>
              </a:rPr>
              <a:t>Relative power</a:t>
            </a:r>
            <a:endParaRPr lang="fa-IR" i="1" dirty="0">
              <a:solidFill>
                <a:srgbClr val="000000"/>
              </a:solidFill>
              <a:effectLst/>
              <a:latin typeface="Times-Italic"/>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This metric quantifies the proportion of power that is contained in an EEG sub band, compared to the total power of the signal. This means that the relative power in the fast rhythms (alpha and beta) decreases, while the relative power in the slow rhythms (delta and theta) increases.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for AD detection</a:t>
            </a:r>
          </a:p>
        </p:txBody>
      </p:sp>
    </p:spTree>
    <p:extLst>
      <p:ext uri="{BB962C8B-B14F-4D97-AF65-F5344CB8AC3E}">
        <p14:creationId xmlns:p14="http://schemas.microsoft.com/office/powerpoint/2010/main" val="4106083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Fourier transform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This transform is used to decompose a time signal into a sum of sines and cosines of different frequencies and infinite length. </a:t>
            </a:r>
            <a:r>
              <a:rPr lang="en-US" sz="1800" dirty="0">
                <a:solidFill>
                  <a:srgbClr val="000000"/>
                </a:solidFill>
                <a:effectLst/>
                <a:latin typeface="MinionLT-Regular"/>
                <a:ea typeface="Calibri" panose="020F0502020204030204" pitchFamily="34" charset="0"/>
                <a:cs typeface="Arial" panose="020B0604020202020204" pitchFamily="34" charset="0"/>
              </a:rPr>
              <a:t>spectral content of the EEG cannot be tracked by the Fourier transform, as the sines and cosines used in this transform are infinite length. Conversely, the wavelet transform represents a suitable alternative to address this issue.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Amplitude modulation</a:t>
            </a:r>
            <a:endParaRPr lang="fa-IR"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dirty="0">
                <a:solidFill>
                  <a:srgbClr val="000000"/>
                </a:solidFill>
                <a:effectLst/>
                <a:latin typeface="MinionLT-Regular"/>
                <a:ea typeface="Calibri" panose="020F0502020204030204" pitchFamily="34" charset="0"/>
                <a:cs typeface="Arial" panose="020B0604020202020204" pitchFamily="34" charset="0"/>
              </a:rPr>
              <a:t>This methodology combines temporal and frequency analysis.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for AD detection</a:t>
            </a:r>
          </a:p>
        </p:txBody>
      </p:sp>
    </p:spTree>
    <p:extLst>
      <p:ext uri="{BB962C8B-B14F-4D97-AF65-F5344CB8AC3E}">
        <p14:creationId xmlns:p14="http://schemas.microsoft.com/office/powerpoint/2010/main" val="890427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LOSO CV </a:t>
            </a:r>
          </a:p>
          <a:p>
            <a:pPr marL="800100" lvl="1" indent="-342900">
              <a:lnSpc>
                <a:spcPct val="107000"/>
              </a:lnSpc>
              <a:spcAft>
                <a:spcPts val="800"/>
              </a:spcAft>
              <a:buFont typeface="Symbol" panose="05050102010706020507" pitchFamily="18" charset="2"/>
              <a:buChar char=""/>
            </a:pPr>
            <a:r>
              <a:rPr lang="en-US" dirty="0">
                <a:solidFill>
                  <a:srgbClr val="000000"/>
                </a:solidFill>
                <a:effectLst/>
                <a:latin typeface="Times-Roman"/>
                <a:ea typeface="Calibri" panose="020F0502020204030204" pitchFamily="34" charset="0"/>
                <a:cs typeface="Arial" panose="020B0604020202020204" pitchFamily="34" charset="0"/>
              </a:rPr>
              <a:t>most straightforward and clear model validation approach for AD classification.</a:t>
            </a:r>
            <a:r>
              <a:rPr lang="en-US" b="0" i="0" dirty="0">
                <a:solidFill>
                  <a:srgbClr val="000000"/>
                </a:solidFill>
                <a:effectLst/>
                <a:latin typeface="WarnockPro-Regular"/>
                <a:ea typeface="Calibri" panose="020F0502020204030204" pitchFamily="34" charset="0"/>
                <a:cs typeface="Arial" panose="020B0604020202020204" pitchFamily="34" charset="0"/>
              </a:rPr>
              <a:t> </a:t>
            </a:r>
            <a:r>
              <a:rPr lang="en-US" dirty="0">
                <a:solidFill>
                  <a:srgbClr val="000000"/>
                </a:solidFill>
                <a:effectLst/>
                <a:latin typeface="Times-Roman"/>
                <a:ea typeface="Calibri" panose="020F0502020204030204" pitchFamily="34" charset="0"/>
                <a:cs typeface="Arial" panose="020B0604020202020204" pitchFamily="34" charset="0"/>
              </a:rPr>
              <a:t>LOSO CV is the most suitable validation </a:t>
            </a:r>
            <a:r>
              <a:rPr lang="en-US" dirty="0">
                <a:effectLst/>
                <a:latin typeface="Calibri" panose="020F0502020204030204" pitchFamily="34" charset="0"/>
                <a:ea typeface="Calibri" panose="020F0502020204030204" pitchFamily="34" charset="0"/>
                <a:cs typeface="Arial" panose="020B0604020202020204" pitchFamily="34" charset="0"/>
              </a:rPr>
              <a:t>Amplitude modulation</a:t>
            </a:r>
            <a:endParaRPr lang="fa-IR"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performance evaluation methods</a:t>
            </a:r>
          </a:p>
        </p:txBody>
      </p:sp>
    </p:spTree>
    <p:extLst>
      <p:ext uri="{BB962C8B-B14F-4D97-AF65-F5344CB8AC3E}">
        <p14:creationId xmlns:p14="http://schemas.microsoft.com/office/powerpoint/2010/main" val="1944426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2358240" cy="2331873"/>
          </a:xfrm>
        </p:spPr>
        <p:txBody>
          <a:bodyPr/>
          <a:lstStyle/>
          <a:p>
            <a:endParaRPr lang="en-US" sz="1050" dirty="0">
              <a:effectLst/>
              <a:latin typeface="Segoe UI" panose="020B0502040204020203" pitchFamily="34" charset="0"/>
              <a:ea typeface="Calibri" panose="020F0502020204030204" pitchFamily="34" charset="0"/>
            </a:endParaRPr>
          </a:p>
          <a:p>
            <a:r>
              <a:rPr lang="en-US" sz="1050" dirty="0">
                <a:effectLst/>
                <a:latin typeface="Segoe UI" panose="020B0502040204020203" pitchFamily="34" charset="0"/>
                <a:ea typeface="Calibri" panose="020F0502020204030204" pitchFamily="34" charset="0"/>
              </a:rPr>
              <a:t> A total of 890 participants, including 189 patients with MCI, 330 patients with AD, 125 patients with other dementias  and 246</a:t>
            </a:r>
            <a:endParaRPr lang="en-US" sz="1050" dirty="0"/>
          </a:p>
          <a:p>
            <a:r>
              <a:rPr lang="en-US" sz="1050" dirty="0"/>
              <a:t>Datasets are available from the corresponding author upon reasonable request</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pic>
        <p:nvPicPr>
          <p:cNvPr id="5" name="Picture 4">
            <a:extLst>
              <a:ext uri="{FF2B5EF4-FFF2-40B4-BE49-F238E27FC236}">
                <a16:creationId xmlns:a16="http://schemas.microsoft.com/office/drawing/2014/main" id="{1EC67E53-397C-4C86-AF3B-2BD7BBB16845}"/>
              </a:ext>
            </a:extLst>
          </p:cNvPr>
          <p:cNvPicPr/>
          <p:nvPr/>
        </p:nvPicPr>
        <p:blipFill>
          <a:blip r:embed="rId2"/>
          <a:stretch>
            <a:fillRect/>
          </a:stretch>
        </p:blipFill>
        <p:spPr>
          <a:xfrm>
            <a:off x="2987206" y="1028698"/>
            <a:ext cx="8523981" cy="4653522"/>
          </a:xfrm>
          <a:prstGeom prst="rect">
            <a:avLst/>
          </a:prstGeom>
        </p:spPr>
      </p:pic>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2"/>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533585" cy="3451334"/>
          </a:xfrm>
        </p:spPr>
        <p:txBody>
          <a:bodyPr/>
          <a:lstStyle/>
          <a:p>
            <a:r>
              <a:rPr lang="en-US" dirty="0"/>
              <a:t>Three central lobe electrodes</a:t>
            </a:r>
          </a:p>
          <a:p>
            <a:r>
              <a:rPr lang="en-US" dirty="0"/>
              <a:t>This EEG dataset is available as open source.</a:t>
            </a:r>
          </a:p>
          <a:p>
            <a:r>
              <a:rPr lang="en-US" sz="1800" dirty="0">
                <a:latin typeface="Calibri" panose="020F0502020204030204" pitchFamily="34" charset="0"/>
              </a:rPr>
              <a:t>The dataset contains 7 MCI, 59 AD, and 102 NC subjects	</a:t>
            </a:r>
          </a:p>
          <a:p>
            <a:r>
              <a:rPr lang="en-US" sz="1800" dirty="0">
                <a:latin typeface="Calibri" panose="020F0502020204030204" pitchFamily="34" charset="0"/>
              </a:rPr>
              <a:t>Highest performance of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dirty="0"/>
              <a:t>classification using a Dual-Input Convolution Encoder Network </a:t>
            </a:r>
          </a:p>
          <a:p>
            <a:r>
              <a:rPr lang="en-US" dirty="0"/>
              <a:t>: Recordings of 36 AD, 23 Frontotemporal dementia (FTD), and 29 age-matched healthy individuals (CN) were used</a:t>
            </a:r>
          </a:p>
          <a:p>
            <a:r>
              <a:rPr lang="en-US" dirty="0"/>
              <a:t>accuracy of 83.28% in the AD-CN problem using Leave-One-Subject-Out validation</a:t>
            </a:r>
          </a:p>
          <a:p>
            <a:endParaRPr lang="en-US" dirty="0"/>
          </a:p>
        </p:txBody>
      </p:sp>
    </p:spTree>
    <p:extLst>
      <p:ext uri="{BB962C8B-B14F-4D97-AF65-F5344CB8AC3E}">
        <p14:creationId xmlns:p14="http://schemas.microsoft.com/office/powerpoint/2010/main" val="896413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p:txBody>
      </p:sp>
    </p:spTree>
    <p:extLst>
      <p:ext uri="{BB962C8B-B14F-4D97-AF65-F5344CB8AC3E}">
        <p14:creationId xmlns:p14="http://schemas.microsoft.com/office/powerpoint/2010/main" val="1517634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3627291"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 biological markers, such as amyloid-beta (Aβ) protein accumulation, which is distinctive in AD, may be found in the brain up to 20 years before the stage of dementia</a:t>
            </a:r>
            <a:endParaRPr lang="en-US" dirty="0"/>
          </a:p>
        </p:txBody>
      </p:sp>
      <p:pic>
        <p:nvPicPr>
          <p:cNvPr id="6" name="Picture 5">
            <a:extLst>
              <a:ext uri="{FF2B5EF4-FFF2-40B4-BE49-F238E27FC236}">
                <a16:creationId xmlns:a16="http://schemas.microsoft.com/office/drawing/2014/main" id="{8697BC63-2211-445B-95CE-468FE23EDFF2}"/>
              </a:ext>
            </a:extLst>
          </p:cNvPr>
          <p:cNvPicPr/>
          <p:nvPr/>
        </p:nvPicPr>
        <p:blipFill>
          <a:blip r:embed="rId2"/>
          <a:stretch>
            <a:fillRect/>
          </a:stretch>
        </p:blipFill>
        <p:spPr>
          <a:xfrm>
            <a:off x="4514569" y="1462087"/>
            <a:ext cx="6467196" cy="4108663"/>
          </a:xfrm>
          <a:prstGeom prst="rect">
            <a:avLst/>
          </a:prstGeom>
        </p:spPr>
      </p:pic>
    </p:spTree>
    <p:extLst>
      <p:ext uri="{BB962C8B-B14F-4D97-AF65-F5344CB8AC3E}">
        <p14:creationId xmlns:p14="http://schemas.microsoft.com/office/powerpoint/2010/main" val="13307897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extract two of the most promising biomarkers</a:t>
            </a:r>
          </a:p>
          <a:p>
            <a:pPr lvl="1"/>
            <a:r>
              <a:rPr lang="en-US" sz="1800" dirty="0">
                <a:solidFill>
                  <a:srgbClr val="000000"/>
                </a:solidFill>
                <a:effectLst/>
                <a:latin typeface="TimesLTStd-Roman"/>
                <a:ea typeface="Calibri" panose="020F0502020204030204" pitchFamily="34" charset="0"/>
                <a:cs typeface="Arial" panose="020B0604020202020204" pitchFamily="34" charset="0"/>
              </a:rPr>
              <a:t>Relative Band Power (RBP)</a:t>
            </a:r>
            <a:r>
              <a:rPr lang="en-US" sz="1800" dirty="0">
                <a:solidFill>
                  <a:srgbClr val="000000"/>
                </a:solidFill>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increase in Theta/Alpha ratio in AD patients </a:t>
            </a:r>
            <a:endParaRPr lang="en-US" sz="1800" dirty="0">
              <a:solidFill>
                <a:srgbClr val="000000"/>
              </a:solidFill>
              <a:latin typeface="TimesLTStd-Roman"/>
              <a:ea typeface="Calibri" panose="020F0502020204030204" pitchFamily="34" charset="0"/>
              <a:cs typeface="Arial" panose="020B0604020202020204" pitchFamily="34" charset="0"/>
            </a:endParaRPr>
          </a:p>
          <a:p>
            <a:pPr lvl="1"/>
            <a:r>
              <a:rPr lang="en-US" sz="1800" dirty="0">
                <a:solidFill>
                  <a:srgbClr val="000000"/>
                </a:solidFill>
                <a:effectLst/>
                <a:latin typeface="TimesLTStd-Roman"/>
                <a:ea typeface="Calibri" panose="020F0502020204030204" pitchFamily="34" charset="0"/>
                <a:cs typeface="Arial" panose="020B0604020202020204" pitchFamily="34" charset="0"/>
              </a:rPr>
              <a:t>Spectral Coherence Connectivity (SCC)</a:t>
            </a:r>
            <a:r>
              <a:rPr lang="en-US" dirty="0">
                <a:solidFill>
                  <a:srgbClr val="000000"/>
                </a:solidFill>
                <a:effectLst/>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decreased synchronization likelihood in AD patients</a:t>
            </a:r>
            <a:endParaRPr lang="en-US" dirty="0"/>
          </a:p>
        </p:txBody>
      </p:sp>
    </p:spTree>
    <p:extLst>
      <p:ext uri="{BB962C8B-B14F-4D97-AF65-F5344CB8AC3E}">
        <p14:creationId xmlns:p14="http://schemas.microsoft.com/office/powerpoint/2010/main" val="2751982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express them in image-like representations (3d matrixes)</a:t>
            </a:r>
          </a:p>
          <a:p>
            <a:r>
              <a:rPr lang="en-US" sz="1800" dirty="0">
                <a:solidFill>
                  <a:srgbClr val="000000"/>
                </a:solidFill>
                <a:effectLst/>
                <a:latin typeface="TimesLTStd-Roman"/>
                <a:ea typeface="Calibri" panose="020F0502020204030204" pitchFamily="34" charset="0"/>
                <a:cs typeface="Arial" panose="020B0604020202020204" pitchFamily="34" charset="0"/>
              </a:rPr>
              <a:t>fed in 2 parallel Convolution blocks</a:t>
            </a:r>
            <a:endParaRPr lang="en-US" dirty="0">
              <a:solidFill>
                <a:srgbClr val="000000"/>
              </a:solidFill>
              <a:latin typeface="TimesLTStd-Roman"/>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01816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recordings from 88 participants </a:t>
            </a:r>
          </a:p>
          <a:p>
            <a:pPr lvl="1"/>
            <a:r>
              <a:rPr lang="en-US" dirty="0">
                <a:solidFill>
                  <a:srgbClr val="000000"/>
                </a:solidFill>
                <a:effectLst/>
                <a:latin typeface="TimesLTStd-Roman"/>
                <a:ea typeface="Calibri" panose="020F0502020204030204" pitchFamily="34" charset="0"/>
                <a:cs typeface="Arial" panose="020B0604020202020204" pitchFamily="34" charset="0"/>
              </a:rPr>
              <a:t>from Department of Neurology of AHEPA General University Hospital of Thessaloniki. </a:t>
            </a:r>
          </a:p>
          <a:p>
            <a:pPr lvl="1"/>
            <a:r>
              <a:rPr lang="en-US" dirty="0">
                <a:solidFill>
                  <a:srgbClr val="000000"/>
                </a:solidFill>
                <a:effectLst/>
                <a:latin typeface="TimesLTStd-Roman"/>
                <a:ea typeface="Calibri" panose="020F0502020204030204" pitchFamily="34" charset="0"/>
                <a:cs typeface="Arial" panose="020B0604020202020204" pitchFamily="34" charset="0"/>
              </a:rPr>
              <a:t>36 (13 males) of them were diagnosed with Alzheimer’s disease (AD group), 23 (14 males) were diagnosed with Frontotemporal Dementia (FTD group), and 29 (11 males) were healthy subjects (CN group)</a:t>
            </a:r>
            <a:endParaRPr lang="en-US" dirty="0"/>
          </a:p>
        </p:txBody>
      </p:sp>
    </p:spTree>
    <p:extLst>
      <p:ext uri="{BB962C8B-B14F-4D97-AF65-F5344CB8AC3E}">
        <p14:creationId xmlns:p14="http://schemas.microsoft.com/office/powerpoint/2010/main" val="3896313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The preprocessing pipeline of the EEG signals is as follows. First, a Butterworth band-pass filter 0.5-45 Hz was applied, and the signals were re-referenced to A1-A2. Then, the ASR routine [12] which is an automatic artifact reject method that can remove transient or large-amplitude artifacts</a:t>
            </a:r>
            <a:endParaRPr lang="en-US" dirty="0"/>
          </a:p>
        </p:txBody>
      </p:sp>
    </p:spTree>
    <p:extLst>
      <p:ext uri="{BB962C8B-B14F-4D97-AF65-F5344CB8AC3E}">
        <p14:creationId xmlns:p14="http://schemas.microsoft.com/office/powerpoint/2010/main" val="2519747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We made the dataset publicly available</a:t>
            </a:r>
          </a:p>
          <a:p>
            <a:endParaRPr lang="en-US" dirty="0"/>
          </a:p>
        </p:txBody>
      </p:sp>
    </p:spTree>
    <p:extLst>
      <p:ext uri="{BB962C8B-B14F-4D97-AF65-F5344CB8AC3E}">
        <p14:creationId xmlns:p14="http://schemas.microsoft.com/office/powerpoint/2010/main" val="3796805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This paper divides EEG signals into 5 frequency bands with a Butterworth band-pass filter. EEG signals recorded as 8 s in the datasets were segmented into 1 s epochs. An epoch was converted into a 2D array of 128x19. A total of 1120 epochs consist of two datasets combined. Then, EEG signals for each frequency band (delta, theta, alpha, beta, and gamma) were segmented into 1 s epochs (128x19 2D array) and given as input to ensemble learning</a:t>
            </a:r>
          </a:p>
          <a:p>
            <a:r>
              <a:rPr lang="en-US" dirty="0"/>
              <a:t>With 5 cross-fold training, the average accuracy of the DEL model reached 97.9% ± 1.1%.</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We can send the datasets at the request of the authors</a:t>
            </a:r>
          </a:p>
          <a:p>
            <a:endParaRPr lang="en-US" dirty="0"/>
          </a:p>
        </p:txBody>
      </p:sp>
    </p:spTree>
    <p:extLst>
      <p:ext uri="{BB962C8B-B14F-4D97-AF65-F5344CB8AC3E}">
        <p14:creationId xmlns:p14="http://schemas.microsoft.com/office/powerpoint/2010/main" val="495106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2557272" cy="3451334"/>
          </a:xfrm>
        </p:spPr>
        <p:txBody>
          <a:bodyPr/>
          <a:lstStyle/>
          <a:p>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 (DEL) Models for AD-HC Classification</a:t>
            </a:r>
            <a:endParaRPr lang="en-US" dirty="0"/>
          </a:p>
        </p:txBody>
      </p:sp>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290887" y="1213472"/>
            <a:ext cx="7324726" cy="4829174"/>
          </a:xfrm>
          <a:prstGeom prst="rect">
            <a:avLst/>
          </a:prstGeom>
        </p:spPr>
      </p:pic>
    </p:spTree>
    <p:extLst>
      <p:ext uri="{BB962C8B-B14F-4D97-AF65-F5344CB8AC3E}">
        <p14:creationId xmlns:p14="http://schemas.microsoft.com/office/powerpoint/2010/main" val="641882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Five different datasets were created by extracting delta, theta, alpha, beta and delta-to-theta frequency bands using bandpass filters.</a:t>
            </a:r>
          </a:p>
          <a:p>
            <a:r>
              <a:rPr lang="en-US" dirty="0"/>
              <a:t>delta dataset allowed our model to achieve the best performances for the discrimination of SCD and MCI, reaching an Area Under the ROC Curve (AUC) of 0.807</a:t>
            </a:r>
          </a:p>
          <a:p>
            <a:r>
              <a:rPr lang="en-US" dirty="0" err="1"/>
              <a:t>esults</a:t>
            </a:r>
            <a:r>
              <a:rPr lang="en-US" dirty="0"/>
              <a:t> for the HC vs SCD vs MCI classification were obtained on alpha and theta with a micro-AUC higher than 0.74. </a:t>
            </a:r>
          </a:p>
        </p:txBody>
      </p:sp>
    </p:spTree>
    <p:extLst>
      <p:ext uri="{BB962C8B-B14F-4D97-AF65-F5344CB8AC3E}">
        <p14:creationId xmlns:p14="http://schemas.microsoft.com/office/powerpoint/2010/main" val="1382338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Firstly, raw EEG signals are preprocessed</a:t>
            </a:r>
          </a:p>
          <a:p>
            <a:r>
              <a:rPr lang="en-US" sz="1800" dirty="0">
                <a:solidFill>
                  <a:srgbClr val="000000"/>
                </a:solidFill>
                <a:effectLst/>
                <a:latin typeface="MinionLT-Regular"/>
                <a:ea typeface="Calibri" panose="020F0502020204030204" pitchFamily="34" charset="0"/>
                <a:cs typeface="Arial" panose="020B0604020202020204" pitchFamily="34" charset="0"/>
              </a:rPr>
              <a:t>19 channels are selected and 4 frequency bands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θ</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α </a:t>
            </a:r>
            <a:r>
              <a:rPr lang="en-US" sz="1800" dirty="0">
                <a:solidFill>
                  <a:srgbClr val="000000"/>
                </a:solidFill>
                <a:effectLst/>
                <a:latin typeface="MinionLT-Regular"/>
                <a:ea typeface="Calibri" panose="020F0502020204030204" pitchFamily="34" charset="0"/>
                <a:cs typeface="Arial" panose="020B0604020202020204" pitchFamily="34" charset="0"/>
              </a:rPr>
              <a:t>and </a:t>
            </a:r>
            <a:r>
              <a:rPr lang="en-US" sz="1800" i="1" dirty="0">
                <a:solidFill>
                  <a:srgbClr val="000000"/>
                </a:solidFill>
                <a:effectLst/>
                <a:latin typeface="CMMI8"/>
                <a:ea typeface="Calibri" panose="020F0502020204030204" pitchFamily="34" charset="0"/>
                <a:cs typeface="Arial" panose="020B0604020202020204" pitchFamily="34" charset="0"/>
              </a:rPr>
              <a:t>β</a:t>
            </a:r>
            <a:r>
              <a:rPr lang="en-US" sz="1800" dirty="0">
                <a:solidFill>
                  <a:srgbClr val="000000"/>
                </a:solidFill>
                <a:effectLst/>
                <a:latin typeface="MinionLT-Regular"/>
                <a:ea typeface="Calibri" panose="020F0502020204030204" pitchFamily="34" charset="0"/>
                <a:cs typeface="Arial" panose="020B0604020202020204" pitchFamily="34" charset="0"/>
              </a:rPr>
              <a:t>) are extracted</a:t>
            </a:r>
          </a:p>
          <a:p>
            <a:r>
              <a:rPr lang="en-US" sz="1800" dirty="0">
                <a:solidFill>
                  <a:srgbClr val="000000"/>
                </a:solidFill>
                <a:effectLst/>
                <a:latin typeface="MinionLT-Regular"/>
                <a:ea typeface="Calibri" panose="020F0502020204030204" pitchFamily="34" charset="0"/>
                <a:cs typeface="Arial" panose="020B0604020202020204" pitchFamily="34" charset="0"/>
              </a:rPr>
              <a:t> obtaining four distinct datasets and a fifth one using the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-to-</a:t>
            </a:r>
            <a:r>
              <a:rPr lang="en-US" sz="1800" i="1" dirty="0">
                <a:solidFill>
                  <a:srgbClr val="000000"/>
                </a:solidFill>
                <a:effectLst/>
                <a:latin typeface="CMMI8"/>
                <a:ea typeface="Calibri" panose="020F0502020204030204" pitchFamily="34" charset="0"/>
                <a:cs typeface="Arial" panose="020B0604020202020204" pitchFamily="34" charset="0"/>
              </a:rPr>
              <a:t>β </a:t>
            </a:r>
            <a:r>
              <a:rPr lang="en-US" sz="1800" dirty="0">
                <a:solidFill>
                  <a:srgbClr val="000000"/>
                </a:solidFill>
                <a:effectLst/>
                <a:latin typeface="MinionLT-Regular"/>
                <a:ea typeface="Calibri" panose="020F0502020204030204" pitchFamily="34" charset="0"/>
                <a:cs typeface="Arial" panose="020B0604020202020204" pitchFamily="34" charset="0"/>
              </a:rPr>
              <a:t>range. </a:t>
            </a:r>
          </a:p>
          <a:p>
            <a:r>
              <a:rPr lang="en-US" sz="1800" dirty="0">
                <a:solidFill>
                  <a:srgbClr val="000000"/>
                </a:solidFill>
                <a:effectLst/>
                <a:latin typeface="MinionLT-Regular"/>
                <a:ea typeface="Calibri" panose="020F0502020204030204" pitchFamily="34" charset="0"/>
                <a:cs typeface="Arial" panose="020B0604020202020204" pitchFamily="34" charset="0"/>
              </a:rPr>
              <a:t>perform both two- and three-class classifications of epochs through LOSOCV. </a:t>
            </a:r>
          </a:p>
          <a:p>
            <a:r>
              <a:rPr lang="en-US" sz="1800" dirty="0">
                <a:solidFill>
                  <a:srgbClr val="000000"/>
                </a:solidFill>
                <a:effectLst/>
                <a:latin typeface="MinionLT-Regular"/>
                <a:ea typeface="Calibri" panose="020F0502020204030204" pitchFamily="34" charset="0"/>
                <a:cs typeface="Arial" panose="020B0604020202020204" pitchFamily="34" charset="0"/>
              </a:rPr>
              <a:t>Finally, a majority voting approach is used to label each subject in the test set either as HC, SCD or MCI based on the class assigned to its epochs.</a:t>
            </a:r>
            <a:endParaRPr lang="en-US" dirty="0"/>
          </a:p>
        </p:txBody>
      </p:sp>
    </p:spTree>
    <p:extLst>
      <p:ext uri="{BB962C8B-B14F-4D97-AF65-F5344CB8AC3E}">
        <p14:creationId xmlns:p14="http://schemas.microsoft.com/office/powerpoint/2010/main" val="78404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2"/>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transformers</a:t>
            </a:r>
          </a:p>
          <a:p>
            <a:pPr lvl="1"/>
            <a:r>
              <a:rPr lang="en-US" dirty="0">
                <a:solidFill>
                  <a:srgbClr val="000000"/>
                </a:solidFill>
                <a:effectLst/>
                <a:latin typeface="MinionLT-Regular"/>
                <a:ea typeface="Calibri" panose="020F0502020204030204" pitchFamily="34" charset="0"/>
                <a:cs typeface="Arial" panose="020B0604020202020204" pitchFamily="34" charset="0"/>
              </a:rPr>
              <a:t>higher ability to deal with long-range dependencies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recognize patterns in sequences of data </a:t>
            </a:r>
          </a:p>
          <a:p>
            <a:pPr lvl="1"/>
            <a:r>
              <a:rPr lang="en-US" dirty="0">
                <a:solidFill>
                  <a:srgbClr val="000000"/>
                </a:solidFill>
                <a:effectLst/>
                <a:latin typeface="MinionLT-Regular"/>
                <a:ea typeface="Calibri" panose="020F0502020204030204" pitchFamily="34" charset="0"/>
                <a:cs typeface="Arial" panose="020B0604020202020204" pitchFamily="34" charset="0"/>
              </a:rPr>
              <a:t>more interpretable decision-making processes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recent efforts in exploring their applications on timeseries data, such as EEG or electromyography </a:t>
            </a:r>
            <a:r>
              <a:rPr lang="en-US" dirty="0" err="1">
                <a:solidFill>
                  <a:srgbClr val="000000"/>
                </a:solidFill>
                <a:effectLst/>
                <a:latin typeface="MinionLT-Regular"/>
                <a:ea typeface="Calibri" panose="020F0502020204030204" pitchFamily="34" charset="0"/>
                <a:cs typeface="Arial" panose="020B0604020202020204" pitchFamily="34" charset="0"/>
              </a:rPr>
              <a:t>signals,are</a:t>
            </a:r>
            <a:r>
              <a:rPr lang="en-US" dirty="0">
                <a:solidFill>
                  <a:srgbClr val="000000"/>
                </a:solidFill>
                <a:effectLst/>
                <a:latin typeface="MinionLT-Regular"/>
                <a:ea typeface="Calibri" panose="020F0502020204030204" pitchFamily="34" charset="0"/>
                <a:cs typeface="Arial" panose="020B0604020202020204" pitchFamily="34" charset="0"/>
              </a:rPr>
              <a:t> showing interesting results </a:t>
            </a:r>
            <a:endParaRPr lang="en-US" dirty="0"/>
          </a:p>
        </p:txBody>
      </p:sp>
    </p:spTree>
    <p:extLst>
      <p:ext uri="{BB962C8B-B14F-4D97-AF65-F5344CB8AC3E}">
        <p14:creationId xmlns:p14="http://schemas.microsoft.com/office/powerpoint/2010/main" val="3460480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The electrodes were placed according to the 10–10 montage system and electrode-skin impedance was set below 5 kΩ. Subjects were sat in a reclined chair for approximately 20 min.</a:t>
            </a:r>
          </a:p>
          <a:p>
            <a:r>
              <a:rPr lang="en-US" dirty="0"/>
              <a:t>A cluster of 19 channels, namely Fp1, Fp2, F7, F3, </a:t>
            </a:r>
            <a:r>
              <a:rPr lang="en-US" dirty="0" err="1"/>
              <a:t>Fz</a:t>
            </a:r>
            <a:r>
              <a:rPr lang="en-US" dirty="0"/>
              <a:t>, F4, F8, T3, C3, </a:t>
            </a:r>
            <a:r>
              <a:rPr lang="en-US" dirty="0" err="1"/>
              <a:t>Cz</a:t>
            </a:r>
            <a:r>
              <a:rPr lang="en-US" dirty="0"/>
              <a:t>, C4, T4, T5, P3, </a:t>
            </a:r>
            <a:r>
              <a:rPr lang="en-US" dirty="0" err="1"/>
              <a:t>Pz</a:t>
            </a:r>
            <a:r>
              <a:rPr lang="en-US" dirty="0"/>
              <a:t>, P4, T6, O1, O2, was then selected. Since these channels evenly cover the scalp area, this EEG pattern is the most employed in the literature for similar studies [56] and has been proven to ensure sufficient quality along with possible comparison with previous </a:t>
            </a:r>
            <a:r>
              <a:rPr lang="en-US" dirty="0" err="1"/>
              <a:t>rsEEG</a:t>
            </a:r>
            <a:r>
              <a:rPr lang="en-US" dirty="0"/>
              <a:t> findings of other projects</a:t>
            </a:r>
          </a:p>
        </p:txBody>
      </p:sp>
    </p:spTree>
    <p:extLst>
      <p:ext uri="{BB962C8B-B14F-4D97-AF65-F5344CB8AC3E}">
        <p14:creationId xmlns:p14="http://schemas.microsoft.com/office/powerpoint/2010/main" val="2439944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adding more spatial details by using all available 61 EEG channels, instead of a cluster of 19 channels, not only did not improve the performances of the model</a:t>
            </a:r>
          </a:p>
          <a:p>
            <a:endParaRPr lang="en-US" dirty="0"/>
          </a:p>
        </p:txBody>
      </p:sp>
    </p:spTree>
    <p:extLst>
      <p:ext uri="{BB962C8B-B14F-4D97-AF65-F5344CB8AC3E}">
        <p14:creationId xmlns:p14="http://schemas.microsoft.com/office/powerpoint/2010/main" val="1737960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5" name="Picture 4">
            <a:extLst>
              <a:ext uri="{FF2B5EF4-FFF2-40B4-BE49-F238E27FC236}">
                <a16:creationId xmlns:a16="http://schemas.microsoft.com/office/drawing/2014/main" id="{8C293858-9FAD-469C-8583-2AAA75165D7B}"/>
              </a:ext>
            </a:extLst>
          </p:cNvPr>
          <p:cNvPicPr/>
          <p:nvPr/>
        </p:nvPicPr>
        <p:blipFill>
          <a:blip r:embed="rId2"/>
          <a:stretch>
            <a:fillRect/>
          </a:stretch>
        </p:blipFill>
        <p:spPr>
          <a:xfrm>
            <a:off x="1785939" y="1627524"/>
            <a:ext cx="8070242" cy="4189944"/>
          </a:xfrm>
          <a:prstGeom prst="rect">
            <a:avLst/>
          </a:prstGeom>
        </p:spPr>
      </p:pic>
      <p:sp>
        <p:nvSpPr>
          <p:cNvPr id="8" name="TextBox 7">
            <a:extLst>
              <a:ext uri="{FF2B5EF4-FFF2-40B4-BE49-F238E27FC236}">
                <a16:creationId xmlns:a16="http://schemas.microsoft.com/office/drawing/2014/main" id="{3CE0F721-FFFD-4151-94A4-CAA44F32C01F}"/>
              </a:ext>
            </a:extLst>
          </p:cNvPr>
          <p:cNvSpPr txBox="1"/>
          <p:nvPr/>
        </p:nvSpPr>
        <p:spPr>
          <a:xfrm>
            <a:off x="350635" y="2204846"/>
            <a:ext cx="1563890" cy="923330"/>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Workflow of the proposed method</a:t>
            </a:r>
            <a:endParaRPr lang="en-US" dirty="0"/>
          </a:p>
        </p:txBody>
      </p:sp>
    </p:spTree>
    <p:extLst>
      <p:ext uri="{BB962C8B-B14F-4D97-AF65-F5344CB8AC3E}">
        <p14:creationId xmlns:p14="http://schemas.microsoft.com/office/powerpoint/2010/main" val="3722517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2"/>
          <a:stretch>
            <a:fillRect/>
          </a:stretch>
        </p:blipFill>
        <p:spPr>
          <a:xfrm>
            <a:off x="5767388" y="1822781"/>
            <a:ext cx="5943600" cy="2753995"/>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139321"/>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EEG epoch classification pipeline. Each EEG segment of </a:t>
            </a:r>
            <a:r>
              <a:rPr lang="en-US" sz="1800" i="1" dirty="0">
                <a:solidFill>
                  <a:srgbClr val="000000"/>
                </a:solidFill>
                <a:effectLst/>
                <a:latin typeface="MinionLT-Italic"/>
                <a:ea typeface="Calibri" panose="020F0502020204030204" pitchFamily="34" charset="0"/>
                <a:cs typeface="Arial" panose="020B0604020202020204" pitchFamily="34" charset="0"/>
              </a:rPr>
              <a:t>C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19 channels and </a:t>
            </a:r>
            <a:r>
              <a:rPr lang="en-US" sz="1800" i="1" dirty="0">
                <a:solidFill>
                  <a:srgbClr val="000000"/>
                </a:solidFill>
                <a:effectLst/>
                <a:latin typeface="MinionLT-Italic"/>
                <a:ea typeface="Calibri" panose="020F0502020204030204" pitchFamily="34" charset="0"/>
                <a:cs typeface="Arial" panose="020B0604020202020204" pitchFamily="34" charset="0"/>
              </a:rPr>
              <a:t>D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5120 datapoints is used as input to</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our model, which uses a convolutional layer to compress the signal, extract slices and embed the information. </a:t>
            </a:r>
            <a:r>
              <a:rPr lang="en-US" sz="1800" i="1" dirty="0">
                <a:solidFill>
                  <a:srgbClr val="000000"/>
                </a:solidFill>
                <a:effectLst/>
                <a:latin typeface="MinionLT-Italic"/>
                <a:ea typeface="Calibri" panose="020F0502020204030204" pitchFamily="34" charset="0"/>
                <a:cs typeface="Arial" panose="020B0604020202020204" pitchFamily="34" charset="0"/>
              </a:rPr>
              <a:t>k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31 is the size of</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the kernel, </a:t>
            </a:r>
            <a:r>
              <a:rPr lang="en-US" sz="1800" dirty="0" err="1">
                <a:solidFill>
                  <a:srgbClr val="000000"/>
                </a:solidFill>
                <a:effectLst/>
                <a:latin typeface="MinionLT-Regular"/>
                <a:ea typeface="Calibri" panose="020F0502020204030204" pitchFamily="34" charset="0"/>
                <a:cs typeface="Arial" panose="020B0604020202020204" pitchFamily="34" charset="0"/>
              </a:rPr>
              <a:t>emb</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6 is the embeddings’ dimension and CLS is the classification token prepended to the input. Attention</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mechanism is then applied on the temporal domain and, after global average pooling, a linear layer is used to classify the input</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EEG epoch</a:t>
            </a:r>
            <a:endParaRPr lang="en-US" dirty="0"/>
          </a:p>
        </p:txBody>
      </p:sp>
    </p:spTree>
    <p:extLst>
      <p:ext uri="{BB962C8B-B14F-4D97-AF65-F5344CB8AC3E}">
        <p14:creationId xmlns:p14="http://schemas.microsoft.com/office/powerpoint/2010/main" val="4201413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1477328"/>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Proposed transformer architecture. CLS is the classification token, h = 3 is the number of heads used by multi-head attention and Depth = 2 indicates the number of times the transformer encoder block is repeated. A legend for uncaptioned blocks is provided on the bottom right corner</a:t>
            </a:r>
          </a:p>
        </p:txBody>
      </p:sp>
      <p:pic>
        <p:nvPicPr>
          <p:cNvPr id="9" name="Picture 8">
            <a:extLst>
              <a:ext uri="{FF2B5EF4-FFF2-40B4-BE49-F238E27FC236}">
                <a16:creationId xmlns:a16="http://schemas.microsoft.com/office/drawing/2014/main" id="{FC99A712-8FDE-4A28-8925-2A565D3DDB7D}"/>
              </a:ext>
            </a:extLst>
          </p:cNvPr>
          <p:cNvPicPr/>
          <p:nvPr/>
        </p:nvPicPr>
        <p:blipFill>
          <a:blip r:embed="rId2"/>
          <a:stretch>
            <a:fillRect/>
          </a:stretch>
        </p:blipFill>
        <p:spPr>
          <a:xfrm>
            <a:off x="3124200" y="2027872"/>
            <a:ext cx="5943600" cy="2802255"/>
          </a:xfrm>
          <a:prstGeom prst="rect">
            <a:avLst/>
          </a:prstGeom>
        </p:spPr>
      </p:pic>
    </p:spTree>
    <p:extLst>
      <p:ext uri="{BB962C8B-B14F-4D97-AF65-F5344CB8AC3E}">
        <p14:creationId xmlns:p14="http://schemas.microsoft.com/office/powerpoint/2010/main" val="491187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13864" cy="4247317"/>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(A) The 19-channel EEG recording is partitioned into N nonoverlapping 5s windows. (B) For each EEG epoch, and for every EEG channel a time-frequency representation (TFR) is computed. The TFRs are averaged over epochs resulting in 19 averaged TFRs (one per channel). Each averaged TFR is subdivided into three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then, the mean (μ), the standard deviation (σ), and the skewness (v) are estimated both for the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for the whole TFR. Therefore, 1219¼228 engineered features are extracted and are used to train 2 stacked autoencoders (UL). (C) The first autoencoder (AE1, 228:40:228) compresses the input representation in 40 parameters (h1). The second autoencoder (AE2, 40:20:40) compresses the 40 learned features in 20 higher-level paraments (h2). Finally, a classifier with a single hidden layer (h3) of 10 neurons is trained (SL)</a:t>
            </a:r>
          </a:p>
        </p:txBody>
      </p:sp>
      <p:pic>
        <p:nvPicPr>
          <p:cNvPr id="7" name="Picture 6">
            <a:extLst>
              <a:ext uri="{FF2B5EF4-FFF2-40B4-BE49-F238E27FC236}">
                <a16:creationId xmlns:a16="http://schemas.microsoft.com/office/drawing/2014/main" id="{7B8F4E6F-DE14-42C7-B4B2-E5EDF3670D14}"/>
              </a:ext>
            </a:extLst>
          </p:cNvPr>
          <p:cNvPicPr/>
          <p:nvPr/>
        </p:nvPicPr>
        <p:blipFill>
          <a:blip r:embed="rId2"/>
          <a:stretch>
            <a:fillRect/>
          </a:stretch>
        </p:blipFill>
        <p:spPr>
          <a:xfrm>
            <a:off x="3567953" y="1555014"/>
            <a:ext cx="7615518" cy="3375573"/>
          </a:xfrm>
          <a:prstGeom prst="rect">
            <a:avLst/>
          </a:prstGeom>
        </p:spPr>
      </p:pic>
    </p:spTree>
    <p:extLst>
      <p:ext uri="{BB962C8B-B14F-4D97-AF65-F5344CB8AC3E}">
        <p14:creationId xmlns:p14="http://schemas.microsoft.com/office/powerpoint/2010/main" val="3519474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Evaluate the effectiveness of EEG techniques in diagnosing different types of dementias</a:t>
            </a:r>
          </a:p>
          <a:p>
            <a:r>
              <a:rPr lang="en-US" sz="1800" b="0" i="0" dirty="0">
                <a:solidFill>
                  <a:srgbClr val="000000"/>
                </a:solidFill>
                <a:effectLst/>
                <a:latin typeface="WarnockPro-Regular"/>
                <a:ea typeface="Calibri" panose="020F0502020204030204" pitchFamily="34" charset="0"/>
                <a:cs typeface="Arial" panose="020B0604020202020204" pitchFamily="34" charset="0"/>
              </a:rPr>
              <a:t>Longitudinal studies to assess whether EEG biomarkers can be used to trace the progress trajectory of AD or evaluate the efficacy of pharmacological/therapeutic interventions for AD patients.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model’s accuracy can be further improved using regularization techniques</a:t>
            </a:r>
          </a:p>
          <a:p>
            <a:r>
              <a:rPr lang="en-US" dirty="0"/>
              <a:t>interpretability</a:t>
            </a: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other neurological disorders, such as Parkinson’s, epilepsy, and stroke, to diagnose and classify various diseases</a:t>
            </a:r>
          </a:p>
          <a:p>
            <a:r>
              <a:rPr lang="en-US" dirty="0"/>
              <a:t>In transformer model improvement of the proposed model, which could include the application of a spatial attention module on the EEG channels, is worth exploring</a:t>
            </a:r>
          </a:p>
          <a:p>
            <a:r>
              <a:rPr lang="en-US" sz="1800" dirty="0">
                <a:solidFill>
                  <a:srgbClr val="000000"/>
                </a:solidFill>
                <a:effectLst/>
                <a:latin typeface="Times-Roman"/>
                <a:ea typeface="Calibri" panose="020F0502020204030204" pitchFamily="34" charset="0"/>
                <a:cs typeface="Arial" panose="020B0604020202020204" pitchFamily="34" charset="0"/>
              </a:rPr>
              <a:t>study of new features that support the early detection of AD</a:t>
            </a:r>
            <a:endParaRPr lang="en-US" dirty="0"/>
          </a:p>
        </p:txBody>
      </p:sp>
    </p:spTree>
    <p:extLst>
      <p:ext uri="{BB962C8B-B14F-4D97-AF65-F5344CB8AC3E}">
        <p14:creationId xmlns:p14="http://schemas.microsoft.com/office/powerpoint/2010/main" val="363952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r>
              <a:rPr lang="en-US"/>
              <a:t>References</a:t>
            </a:r>
            <a:endParaRPr lang="en-US" dirty="0"/>
          </a:p>
        </p:txBody>
      </p:sp>
      <p:sp>
        <p:nvSpPr>
          <p:cNvPr id="6" name="Slide Text">
            <a:extLst>
              <a:ext uri="{FF2B5EF4-FFF2-40B4-BE49-F238E27FC236}">
                <a16:creationId xmlns:a16="http://schemas.microsoft.com/office/drawing/2014/main" id="{EC785F4B-0DF0-493F-B6F1-B56DE83DBFC6}"/>
              </a:ext>
            </a:extLst>
          </p:cNvPr>
          <p:cNvSpPr>
            <a:spLocks noGrp="1"/>
          </p:cNvSpPr>
          <p:nvPr>
            <p:ph idx="1"/>
          </p:nvPr>
        </p:nvSpPr>
        <p:spPr>
          <a:xfrm>
            <a:off x="566927" y="2185416"/>
            <a:ext cx="10508509" cy="3968249"/>
          </a:xfrm>
        </p:spPr>
        <p:txBody>
          <a:bodyPr/>
          <a:lstStyle/>
          <a:p>
            <a:r>
              <a:rPr lang="en-US" dirty="0"/>
              <a:t>Molecular Biology, Not Only for Bioinformaticians. </a:t>
            </a:r>
            <a:r>
              <a:rPr lang="en-US" dirty="0" err="1"/>
              <a:t>Istrail</a:t>
            </a:r>
            <a:r>
              <a:rPr lang="en-US" dirty="0"/>
              <a:t>, 2013</a:t>
            </a:r>
          </a:p>
          <a:p>
            <a:r>
              <a:rPr lang="en-US" dirty="0"/>
              <a:t>From sequence to function through structure: Deep learning for protein design</a:t>
            </a:r>
          </a:p>
          <a:p>
            <a:pPr marL="0" indent="0">
              <a:buNone/>
            </a:pPr>
            <a:r>
              <a:rPr lang="it-IT" dirty="0"/>
              <a:t>	NoeliaFerruz -2023</a:t>
            </a:r>
            <a:endParaRPr lang="en-US" dirty="0"/>
          </a:p>
        </p:txBody>
      </p:sp>
    </p:spTree>
    <p:extLst>
      <p:ext uri="{BB962C8B-B14F-4D97-AF65-F5344CB8AC3E}">
        <p14:creationId xmlns:p14="http://schemas.microsoft.com/office/powerpoint/2010/main" val="327282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5" name="Picture 4">
            <a:extLst>
              <a:ext uri="{FF2B5EF4-FFF2-40B4-BE49-F238E27FC236}">
                <a16:creationId xmlns:a16="http://schemas.microsoft.com/office/drawing/2014/main" id="{A50D12DF-86B4-4725-8395-641A21FA6C1C}"/>
              </a:ext>
            </a:extLst>
          </p:cNvPr>
          <p:cNvPicPr/>
          <p:nvPr/>
        </p:nvPicPr>
        <p:blipFill>
          <a:blip r:embed="rId2"/>
          <a:stretch>
            <a:fillRect/>
          </a:stretch>
        </p:blipFill>
        <p:spPr>
          <a:xfrm>
            <a:off x="2205317" y="3115442"/>
            <a:ext cx="7463118" cy="2687945"/>
          </a:xfrm>
          <a:prstGeom prst="rect">
            <a:avLst/>
          </a:prstGeom>
        </p:spPr>
      </p:pic>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535532"/>
          </a:xfrm>
        </p:spPr>
        <p:txBody>
          <a:bodyPr/>
          <a:lstStyle/>
          <a:p>
            <a:pPr marL="0" indent="0">
              <a:lnSpc>
                <a:spcPct val="107000"/>
              </a:lnSpc>
              <a:spcAft>
                <a:spcPts val="800"/>
              </a:spcAft>
              <a:buNone/>
            </a:pPr>
            <a:r>
              <a:rPr lang="en-US" sz="1800" dirty="0">
                <a:solidFill>
                  <a:srgbClr val="000000"/>
                </a:solidFill>
                <a:effectLst/>
                <a:latin typeface="Times-Roman"/>
                <a:ea typeface="Calibri" panose="020F0502020204030204" pitchFamily="34" charset="0"/>
                <a:cs typeface="Arial" panose="020B0604020202020204" pitchFamily="34" charset="0"/>
              </a:rPr>
              <a:t>Comparison of the medical techniques described in the Introduction section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0562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2030578"/>
          </a:xfrm>
        </p:spPr>
        <p:txBody>
          <a:bodyPr/>
          <a:lstStyle/>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medical imaging techniques</a:t>
            </a:r>
          </a:p>
          <a:p>
            <a:pPr lvl="1">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images are typically segmented into voxels and features are extracted</a:t>
            </a:r>
          </a:p>
          <a:p>
            <a:pPr>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EEG is processed in the time and the frequency domains.</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09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EE7B5E14-758C-4577-94E2-855E23DDE4FA}"/>
              </a:ext>
            </a:extLst>
          </p:cNvPr>
          <p:cNvPicPr/>
          <p:nvPr/>
        </p:nvPicPr>
        <p:blipFill>
          <a:blip r:embed="rId2"/>
          <a:stretch>
            <a:fillRect/>
          </a:stretch>
        </p:blipFill>
        <p:spPr>
          <a:xfrm>
            <a:off x="5876178" y="1986775"/>
            <a:ext cx="4002928" cy="3702760"/>
          </a:xfrm>
          <a:prstGeom prst="rect">
            <a:avLst/>
          </a:prstGeom>
        </p:spPr>
      </p:pic>
      <p:sp>
        <p:nvSpPr>
          <p:cNvPr id="9" name="TextBox 8">
            <a:extLst>
              <a:ext uri="{FF2B5EF4-FFF2-40B4-BE49-F238E27FC236}">
                <a16:creationId xmlns:a16="http://schemas.microsoft.com/office/drawing/2014/main" id="{BC312C3C-A70C-47E6-8BE4-68E69586C9CD}"/>
              </a:ext>
            </a:extLst>
          </p:cNvPr>
          <p:cNvSpPr txBox="1"/>
          <p:nvPr/>
        </p:nvSpPr>
        <p:spPr>
          <a:xfrm>
            <a:off x="869594" y="2469111"/>
            <a:ext cx="4822994" cy="2746457"/>
          </a:xfrm>
          <a:prstGeom prst="rect">
            <a:avLst/>
          </a:prstGeom>
          <a:noFill/>
        </p:spPr>
        <p:txBody>
          <a:bodyPr wrap="square">
            <a:spAutoFit/>
          </a:bodyPr>
          <a:lstStyle/>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The EEG electrode placement was standardized in a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which is a method to describe the location of electrodes over the scalp. This system is based on the relationship between the location of the electrode and underlying brain lobes. The distances between adjacent electrodes are either 10% or 20% of the total front-back (nasion-inion) or right-left distance of the skull.</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7402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More than 95% of the studies that focused on EEG-based classification were conducted with fewer than 100 participants.</a:t>
            </a:r>
          </a:p>
          <a:p>
            <a:r>
              <a:rPr lang="en-US" sz="1800" dirty="0">
                <a:solidFill>
                  <a:srgbClr val="000000"/>
                </a:solidFill>
                <a:effectLst/>
                <a:latin typeface="Times-Roman"/>
                <a:ea typeface="Calibri" panose="020F0502020204030204" pitchFamily="34" charset="0"/>
                <a:cs typeface="Arial" panose="020B0604020202020204" pitchFamily="34" charset="0"/>
              </a:rPr>
              <a:t>public medical imaging databases like ADNI or OASIS is a common practice in AD literatures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Times-Roman"/>
                <a:ea typeface="Calibri" panose="020F0502020204030204" pitchFamily="34" charset="0"/>
                <a:cs typeface="Arial" panose="020B0604020202020204" pitchFamily="34" charset="0"/>
              </a:rPr>
              <a:t>in EEG studies, due to the high accessibility of this technique, researchers generally acquire their own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3057001828"/>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2157</TotalTime>
  <Words>3607</Words>
  <Application>Microsoft Office PowerPoint</Application>
  <PresentationFormat>Widescreen</PresentationFormat>
  <Paragraphs>272</Paragraphs>
  <Slides>60</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60</vt:i4>
      </vt:variant>
    </vt:vector>
  </HeadingPairs>
  <TitlesOfParts>
    <vt:vector size="81" baseType="lpstr">
      <vt:lpstr>AdvP43AD6E</vt:lpstr>
      <vt:lpstr>AdvP932A</vt:lpstr>
      <vt:lpstr>AdvTT5843c571+20</vt:lpstr>
      <vt:lpstr>Arial</vt:lpstr>
      <vt:lpstr>Arial Regular</vt:lpstr>
      <vt:lpstr>Calibri</vt:lpstr>
      <vt:lpstr>CharisSIL</vt:lpstr>
      <vt:lpstr>CharisSIL-Bold</vt:lpstr>
      <vt:lpstr>CMMI8</vt:lpstr>
      <vt:lpstr>CMR8</vt:lpstr>
      <vt:lpstr>MinionLT-Italic</vt:lpstr>
      <vt:lpstr>MinionLT-Regular</vt:lpstr>
      <vt:lpstr>Segoe UI</vt:lpstr>
      <vt:lpstr>STIX-Regular</vt:lpstr>
      <vt:lpstr>Symbol</vt:lpstr>
      <vt:lpstr>System Font Regular</vt:lpstr>
      <vt:lpstr>Times-Italic</vt:lpstr>
      <vt:lpstr>TimesLTStd-Roman</vt:lpstr>
      <vt:lpstr>Times-Roman</vt:lpstr>
      <vt:lpstr>WarnockPro-Regular</vt:lpstr>
      <vt:lpstr>Office Theme</vt:lpstr>
      <vt:lpstr>Early Detection of Alzheimer’s disease</vt:lpstr>
      <vt:lpstr>Table of Contents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Future Works </vt:lpstr>
      <vt:lpstr>Future Works </vt:lpstr>
      <vt:lpstr>References</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cp:lastModifiedBy>
  <cp:revision>186</cp:revision>
  <cp:lastPrinted>2022-10-25T10:19:40Z</cp:lastPrinted>
  <dcterms:created xsi:type="dcterms:W3CDTF">2019-04-04T19:20:28Z</dcterms:created>
  <dcterms:modified xsi:type="dcterms:W3CDTF">2024-01-10T05:26:40Z</dcterms:modified>
  <cp:category/>
</cp:coreProperties>
</file>